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74" r:id="rId3"/>
    <p:sldId id="273"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1816" y="-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DA1997-07E3-8147-8053-8941B2245351}"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64949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A1997-07E3-8147-8053-8941B2245351}"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140843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A1997-07E3-8147-8053-8941B2245351}"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23433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A1997-07E3-8147-8053-8941B2245351}"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401069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DA1997-07E3-8147-8053-8941B2245351}" type="datetimeFigureOut">
              <a:rPr lang="en-US" smtClean="0"/>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214146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DA1997-07E3-8147-8053-8941B2245351}"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240142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DA1997-07E3-8147-8053-8941B2245351}" type="datetimeFigureOut">
              <a:rPr lang="en-US" smtClean="0"/>
              <a:t>12/4/15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184629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DA1997-07E3-8147-8053-8941B2245351}" type="datetimeFigureOut">
              <a:rPr lang="en-US" smtClean="0"/>
              <a:t>12/4/15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246880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A1997-07E3-8147-8053-8941B2245351}" type="datetimeFigureOut">
              <a:rPr lang="en-US" smtClean="0"/>
              <a:t>12/4/15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231376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A1997-07E3-8147-8053-8941B2245351}"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17903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DA1997-07E3-8147-8053-8941B2245351}" type="datetimeFigureOut">
              <a:rPr lang="en-US" smtClean="0"/>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9CBEE-0376-4A45-B4D9-8AA0B7A431BC}" type="slidenum">
              <a:rPr lang="en-US" smtClean="0"/>
              <a:t>‹#›</a:t>
            </a:fld>
            <a:endParaRPr lang="en-US"/>
          </a:p>
        </p:txBody>
      </p:sp>
    </p:spTree>
    <p:extLst>
      <p:ext uri="{BB962C8B-B14F-4D97-AF65-F5344CB8AC3E}">
        <p14:creationId xmlns:p14="http://schemas.microsoft.com/office/powerpoint/2010/main" val="3104103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DDA1997-07E3-8147-8053-8941B2245351}" type="datetimeFigureOut">
              <a:rPr lang="en-US" smtClean="0"/>
              <a:t>12/4/15</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E09CBEE-0376-4A45-B4D9-8AA0B7A431BC}" type="slidenum">
              <a:rPr lang="en-US" smtClean="0"/>
              <a:t>‹#›</a:t>
            </a:fld>
            <a:endParaRPr lang="en-US"/>
          </a:p>
        </p:txBody>
      </p:sp>
    </p:spTree>
    <p:extLst>
      <p:ext uri="{BB962C8B-B14F-4D97-AF65-F5344CB8AC3E}">
        <p14:creationId xmlns:p14="http://schemas.microsoft.com/office/powerpoint/2010/main" val="3567816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423271" y="2565400"/>
            <a:ext cx="6147510" cy="3046988"/>
          </a:xfrm>
          <a:prstGeom prst="rect">
            <a:avLst/>
          </a:prstGeom>
          <a:solidFill>
            <a:srgbClr val="DCE6F2"/>
          </a:solidFill>
        </p:spPr>
        <p:txBody>
          <a:bodyPr wrap="square" rtlCol="0">
            <a:spAutoFit/>
          </a:bodyPr>
          <a:lstStyle/>
          <a:p>
            <a:pPr algn="ctr"/>
            <a:r>
              <a:rPr lang="en-US" sz="6400" dirty="0" smtClean="0">
                <a:latin typeface="KG Summer Storm Smooth"/>
                <a:cs typeface="KG Summer Storm Smooth"/>
              </a:rPr>
              <a:t>Ashleigh’s Education Journey</a:t>
            </a:r>
            <a:endParaRPr lang="en-US" sz="6400" dirty="0">
              <a:latin typeface="KG Summer Storm Smooth"/>
              <a:cs typeface="KG Summer Storm Smooth"/>
            </a:endParaRPr>
          </a:p>
        </p:txBody>
      </p:sp>
      <p:pic>
        <p:nvPicPr>
          <p:cNvPr id="18" name="Picture 17" descr="Christmas-Doodle-Borders-by-Cherry-Workshop-white fill-01.png"/>
          <p:cNvPicPr>
            <a:picLocks noChangeAspect="1"/>
          </p:cNvPicPr>
          <p:nvPr/>
        </p:nvPicPr>
        <p:blipFill>
          <a:blip r:embed="rId3">
            <a:alphaModFix amt="90000"/>
            <a:extLst>
              <a:ext uri="{28A0092B-C50C-407E-A947-70E740481C1C}">
                <a14:useLocalDpi xmlns:a14="http://schemas.microsoft.com/office/drawing/2010/main" val="0"/>
              </a:ext>
            </a:extLst>
          </a:blip>
          <a:stretch>
            <a:fillRect/>
          </a:stretch>
        </p:blipFill>
        <p:spPr>
          <a:xfrm>
            <a:off x="0" y="177800"/>
            <a:ext cx="6858000" cy="8875059"/>
          </a:xfrm>
          <a:prstGeom prst="rect">
            <a:avLst/>
          </a:prstGeom>
        </p:spPr>
      </p:pic>
      <p:sp>
        <p:nvSpPr>
          <p:cNvPr id="19" name="TextBox 18"/>
          <p:cNvSpPr txBox="1"/>
          <p:nvPr/>
        </p:nvSpPr>
        <p:spPr>
          <a:xfrm>
            <a:off x="423271" y="767984"/>
            <a:ext cx="6147509" cy="7280456"/>
          </a:xfrm>
          <a:prstGeom prst="rect">
            <a:avLst/>
          </a:prstGeom>
          <a:noFill/>
        </p:spPr>
        <p:txBody>
          <a:bodyPr wrap="square" rtlCol="0">
            <a:spAutoFit/>
          </a:bodyPr>
          <a:lstStyle/>
          <a:p>
            <a:pPr algn="ctr"/>
            <a:r>
              <a:rPr lang="en-US" sz="2400" dirty="0" smtClean="0">
                <a:latin typeface="KG Call Me Maybe"/>
                <a:cs typeface="KG Call Me Maybe"/>
              </a:rPr>
              <a:t>Teacher Notes</a:t>
            </a:r>
          </a:p>
          <a:p>
            <a:pPr>
              <a:lnSpc>
                <a:spcPct val="90000"/>
              </a:lnSpc>
            </a:pPr>
            <a:endParaRPr lang="en-US" dirty="0">
              <a:latin typeface="KG Neatly Printed"/>
              <a:cs typeface="KG Neatly Printed"/>
            </a:endParaRPr>
          </a:p>
          <a:p>
            <a:pPr>
              <a:lnSpc>
                <a:spcPct val="90000"/>
              </a:lnSpc>
            </a:pPr>
            <a:r>
              <a:rPr lang="en-US" dirty="0" smtClean="0">
                <a:latin typeface="KG Neatly Printed"/>
                <a:cs typeface="KG Neatly Printed"/>
              </a:rPr>
              <a:t>I typically finish my geometry unit right before Christmas break, and I wanted to give my students a fun geometry culminating project. I also needed a project that </a:t>
            </a:r>
            <a:r>
              <a:rPr lang="en-US" u="sng" dirty="0" smtClean="0">
                <a:latin typeface="KG Neatly Printed"/>
                <a:cs typeface="KG Neatly Printed"/>
              </a:rPr>
              <a:t>did not</a:t>
            </a:r>
            <a:r>
              <a:rPr lang="en-US" dirty="0" smtClean="0">
                <a:latin typeface="KG Neatly Printed"/>
                <a:cs typeface="KG Neatly Printed"/>
              </a:rPr>
              <a:t> include area and perimeter. While the concept would tie in perfectly with the project, I haven’t introduced those topics yet, and I don’t want my students confused. This lead to my new Christmas Geometry Project!</a:t>
            </a:r>
          </a:p>
          <a:p>
            <a:pPr>
              <a:lnSpc>
                <a:spcPct val="90000"/>
              </a:lnSpc>
            </a:pPr>
            <a:r>
              <a:rPr lang="en-US" sz="2400" dirty="0" smtClean="0">
                <a:latin typeface="KG Call Me Maybe"/>
                <a:cs typeface="KG Call Me Maybe"/>
              </a:rPr>
              <a:t>			</a:t>
            </a:r>
            <a:endParaRPr lang="en-US" dirty="0" smtClean="0">
              <a:latin typeface="KG Call Me Maybe"/>
              <a:cs typeface="KG Call Me Maybe"/>
            </a:endParaRPr>
          </a:p>
          <a:p>
            <a:pPr>
              <a:lnSpc>
                <a:spcPct val="90000"/>
              </a:lnSpc>
            </a:pPr>
            <a:r>
              <a:rPr lang="en-US" dirty="0" smtClean="0">
                <a:latin typeface="KG Neatly Printed"/>
                <a:cs typeface="KG Neatly Printed"/>
              </a:rPr>
              <a:t>There are three parts to this activity, and I would suggest allotting about three-five days for students to complete the task.</a:t>
            </a:r>
          </a:p>
          <a:p>
            <a:pPr marL="342900" indent="-342900">
              <a:lnSpc>
                <a:spcPct val="90000"/>
              </a:lnSpc>
              <a:buFont typeface="Arial"/>
              <a:buChar char="•"/>
            </a:pPr>
            <a:r>
              <a:rPr lang="en-US" dirty="0" smtClean="0">
                <a:latin typeface="KG Neatly Printed"/>
                <a:cs typeface="KG Neatly Printed"/>
              </a:rPr>
              <a:t>Part 1-In Part 1, students receive a letter from Santa Claus that asks for their help creating a drawing of Christmas Village. Students must prove that they are able to draw a variety of geometric figures before proceeding to Part 2. Students will use grid paper to draw the shapes, so that they can ensure equal side lengths.</a:t>
            </a:r>
          </a:p>
          <a:p>
            <a:pPr marL="342900" indent="-342900">
              <a:lnSpc>
                <a:spcPct val="90000"/>
              </a:lnSpc>
              <a:buFont typeface="Arial"/>
              <a:buChar char="•"/>
            </a:pPr>
            <a:r>
              <a:rPr lang="en-US" dirty="0" smtClean="0">
                <a:latin typeface="KG Neatly Printed"/>
                <a:cs typeface="KG Neatly Printed"/>
              </a:rPr>
              <a:t>Part 2-	In this portion, students will use graph paper to create a rough draft of the Christmas Village. Students will receive a directions page and two pieces of graph paper (I’ve found that one isn’t enough). You will want to have students tape the two pieces of grid paper together on the back, so it looks like one large sheet of paper (pictures included). Students should use a pencil to draw Christmas Village on the grid paper. Once students are happy with their plan, they should outline and label each building.</a:t>
            </a:r>
          </a:p>
          <a:p>
            <a:pPr marL="342900" indent="-342900">
              <a:lnSpc>
                <a:spcPct val="90000"/>
              </a:lnSpc>
              <a:buFont typeface="Arial"/>
              <a:buChar char="•"/>
            </a:pPr>
            <a:r>
              <a:rPr lang="en-US" dirty="0" smtClean="0">
                <a:latin typeface="KG Neatly Printed"/>
                <a:cs typeface="KG Neatly Printed"/>
              </a:rPr>
              <a:t>Part 3-This is where students can show off their creativity! Students should draw Christmas Village on a large scale. They may draw their picture on 12x18 construction paper, poster board, or chart paper. If you have access, chart paper with grid lines is perfect, because it helps students keep their shapes neat.</a:t>
            </a:r>
            <a:endParaRPr lang="en-US" dirty="0">
              <a:latin typeface="KG Neatly Printed"/>
              <a:cs typeface="KG Neatly Printed"/>
            </a:endParaRPr>
          </a:p>
        </p:txBody>
      </p:sp>
    </p:spTree>
    <p:extLst>
      <p:ext uri="{BB962C8B-B14F-4D97-AF65-F5344CB8AC3E}">
        <p14:creationId xmlns:p14="http://schemas.microsoft.com/office/powerpoint/2010/main" val="427113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60474"/>
            <a:ext cx="6858000" cy="492443"/>
          </a:xfrm>
          <a:prstGeom prst="rect">
            <a:avLst/>
          </a:prstGeom>
          <a:noFill/>
        </p:spPr>
        <p:txBody>
          <a:bodyPr wrap="square" rtlCol="0">
            <a:spAutoFit/>
          </a:bodyPr>
          <a:lstStyle/>
          <a:p>
            <a:pPr algn="ctr"/>
            <a:r>
              <a:rPr lang="en-US" sz="2600" dirty="0" smtClean="0">
                <a:latin typeface="KG Summer Storm Smooth"/>
                <a:cs typeface="KG Summer Storm Smooth"/>
              </a:rPr>
              <a:t>Teacher directions</a:t>
            </a:r>
            <a:endParaRPr lang="en-US" sz="2600" dirty="0">
              <a:latin typeface="KG Summer Storm Smooth"/>
              <a:cs typeface="KG Summer Storm Smooth"/>
            </a:endParaRPr>
          </a:p>
        </p:txBody>
      </p:sp>
      <p:pic>
        <p:nvPicPr>
          <p:cNvPr id="10" name="Picture 9"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950" y="787400"/>
            <a:ext cx="3291840" cy="4389120"/>
          </a:xfrm>
          <a:prstGeom prst="rect">
            <a:avLst/>
          </a:prstGeom>
          <a:ln>
            <a:solidFill>
              <a:schemeClr val="tx1"/>
            </a:solidFill>
          </a:ln>
        </p:spPr>
      </p:pic>
      <p:pic>
        <p:nvPicPr>
          <p:cNvPr id="11" name="Picture 10" descr="Slide0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7178">
            <a:off x="3813175" y="1466565"/>
            <a:ext cx="3295650" cy="4394200"/>
          </a:xfrm>
          <a:prstGeom prst="rect">
            <a:avLst/>
          </a:prstGeom>
          <a:ln>
            <a:solidFill>
              <a:srgbClr val="000000"/>
            </a:solidFill>
          </a:ln>
        </p:spPr>
      </p:pic>
      <p:pic>
        <p:nvPicPr>
          <p:cNvPr id="12" name="Picture 11" descr="Slide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936">
            <a:off x="-558800" y="1498600"/>
            <a:ext cx="3194050" cy="4258733"/>
          </a:xfrm>
          <a:prstGeom prst="rect">
            <a:avLst/>
          </a:prstGeom>
          <a:ln>
            <a:solidFill>
              <a:srgbClr val="000000"/>
            </a:solidFill>
          </a:ln>
        </p:spPr>
      </p:pic>
      <p:pic>
        <p:nvPicPr>
          <p:cNvPr id="13" name="Picture 12" descr="Slide0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1950" y="4653280"/>
            <a:ext cx="3291840" cy="4389120"/>
          </a:xfrm>
          <a:prstGeom prst="rect">
            <a:avLst/>
          </a:prstGeom>
          <a:ln>
            <a:solidFill>
              <a:srgbClr val="000000"/>
            </a:solidFill>
          </a:ln>
        </p:spPr>
      </p:pic>
      <p:pic>
        <p:nvPicPr>
          <p:cNvPr id="14" name="Picture 13" descr="Slide0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228036">
            <a:off x="-267970" y="4614989"/>
            <a:ext cx="3291840" cy="4389120"/>
          </a:xfrm>
          <a:prstGeom prst="rect">
            <a:avLst/>
          </a:prstGeom>
          <a:ln>
            <a:solidFill>
              <a:srgbClr val="000000"/>
            </a:solidFill>
          </a:ln>
        </p:spPr>
      </p:pic>
      <p:pic>
        <p:nvPicPr>
          <p:cNvPr id="15" name="Picture 14" descr="Slide07.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73693">
            <a:off x="4257039" y="4653983"/>
            <a:ext cx="3291840" cy="4389120"/>
          </a:xfrm>
          <a:prstGeom prst="rect">
            <a:avLst/>
          </a:prstGeom>
          <a:ln>
            <a:solidFill>
              <a:srgbClr val="000000"/>
            </a:solidFill>
          </a:ln>
        </p:spPr>
      </p:pic>
    </p:spTree>
    <p:extLst>
      <p:ext uri="{BB962C8B-B14F-4D97-AF65-F5344CB8AC3E}">
        <p14:creationId xmlns:p14="http://schemas.microsoft.com/office/powerpoint/2010/main" val="93251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0" y="60474"/>
            <a:ext cx="6858000" cy="492443"/>
          </a:xfrm>
          <a:prstGeom prst="rect">
            <a:avLst/>
          </a:prstGeom>
          <a:noFill/>
        </p:spPr>
        <p:txBody>
          <a:bodyPr wrap="square" rtlCol="0">
            <a:spAutoFit/>
          </a:bodyPr>
          <a:lstStyle/>
          <a:p>
            <a:pPr algn="ctr"/>
            <a:r>
              <a:rPr lang="en-US" sz="2600" dirty="0" smtClean="0">
                <a:latin typeface="KG Summer Storm Smooth"/>
                <a:cs typeface="KG Summer Storm Smooth"/>
              </a:rPr>
              <a:t>student Pages</a:t>
            </a:r>
            <a:endParaRPr lang="en-US" sz="2600" dirty="0">
              <a:latin typeface="KG Summer Storm Smooth"/>
              <a:cs typeface="KG Summer Storm Smooth"/>
            </a:endParaRPr>
          </a:p>
        </p:txBody>
      </p:sp>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920" y="552917"/>
            <a:ext cx="3291840" cy="4389120"/>
          </a:xfrm>
          <a:prstGeom prst="rect">
            <a:avLst/>
          </a:prstGeom>
          <a:ln>
            <a:solidFill>
              <a:srgbClr val="000000"/>
            </a:solidFill>
          </a:ln>
        </p:spPr>
      </p:pic>
      <p:pic>
        <p:nvPicPr>
          <p:cNvPr id="3" name="Picture 2" descr="Slide0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5851">
            <a:off x="0" y="1041400"/>
            <a:ext cx="3291840" cy="4389120"/>
          </a:xfrm>
          <a:prstGeom prst="rect">
            <a:avLst/>
          </a:prstGeom>
          <a:ln>
            <a:solidFill>
              <a:srgbClr val="000000"/>
            </a:solidFill>
          </a:ln>
        </p:spPr>
      </p:pic>
      <p:pic>
        <p:nvPicPr>
          <p:cNvPr id="4" name="Picture 3" descr="Slide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50490">
            <a:off x="3722747" y="1010181"/>
            <a:ext cx="3291840" cy="4389120"/>
          </a:xfrm>
          <a:prstGeom prst="rect">
            <a:avLst/>
          </a:prstGeom>
          <a:ln>
            <a:solidFill>
              <a:srgbClr val="000000"/>
            </a:solidFill>
          </a:ln>
        </p:spPr>
      </p:pic>
      <p:pic>
        <p:nvPicPr>
          <p:cNvPr id="5" name="Picture 4" descr="Slide1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10" y="4592320"/>
            <a:ext cx="3291840" cy="4389120"/>
          </a:xfrm>
          <a:prstGeom prst="rect">
            <a:avLst/>
          </a:prstGeom>
          <a:ln>
            <a:solidFill>
              <a:srgbClr val="000000"/>
            </a:solidFill>
          </a:ln>
        </p:spPr>
      </p:pic>
      <p:pic>
        <p:nvPicPr>
          <p:cNvPr id="6" name="Picture 5" descr="Slide13.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5040" y="4592320"/>
            <a:ext cx="3291840" cy="4389120"/>
          </a:xfrm>
          <a:prstGeom prst="rect">
            <a:avLst/>
          </a:prstGeom>
          <a:ln>
            <a:solidFill>
              <a:srgbClr val="000000"/>
            </a:solidFill>
          </a:ln>
        </p:spPr>
      </p:pic>
    </p:spTree>
    <p:extLst>
      <p:ext uri="{BB962C8B-B14F-4D97-AF65-F5344CB8AC3E}">
        <p14:creationId xmlns:p14="http://schemas.microsoft.com/office/powerpoint/2010/main" val="1298565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7773</TotalTime>
  <Words>81</Words>
  <Application>Microsoft Macintosh PowerPoint</Application>
  <PresentationFormat>On-screen Show (4:3)</PresentationFormat>
  <Paragraphs>11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Swinford</dc:creator>
  <cp:lastModifiedBy>Ashleigh Swinford</cp:lastModifiedBy>
  <cp:revision>38</cp:revision>
  <cp:lastPrinted>2015-12-04T22:12:33Z</cp:lastPrinted>
  <dcterms:created xsi:type="dcterms:W3CDTF">2015-11-29T13:53:04Z</dcterms:created>
  <dcterms:modified xsi:type="dcterms:W3CDTF">2015-12-05T00:07:15Z</dcterms:modified>
</cp:coreProperties>
</file>